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4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64" r:id="rId4"/>
    <p:sldId id="265" r:id="rId6"/>
    <p:sldId id="266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我们看第二个案例。这个项目叫做Vivifrail运动"翻翻书"，是一款专门为轻度认知障碍老人设计的AI小程序。什么是轻度认知障碍？就是记忆、注意力有轻度退化，但还能独立生活，是阿尔茨海默病的前期阶段。这个阶段非常关键，运动干预可以有效延缓认知衰退。但现实中，MCI老人居家运动的依从性非常差——记不住动作、跟不上节奏、没人指导、坚持不下来。项目团队做了三件事：第一，用"翻翻书"的理念做运动指导，把动作包装成故事，让老人"读"故事看示范、"讲"故事跟着练、"分享"故事建社区；第二，用AI做实时跟练，手机摄像头捕捉动作，和标准动作比对打分；第三，全面的适老化设计，橙色大按钮、语音播报、人脸识别登录，尽量降低操作门槛。接下来我们带着问题深入这个案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看案例二的前四个问题。第一个问题：MCI老人运动依从性差，到底是不想动还是不会动？项目调研发现原因是多维度的——认知下降记不住动作、慢性病限制体力、缺乏专业指导、社交孤立缺乏动力。作为护士，我们要先分清主因才能精准干预。第二个问题，为什么用"翻翻书"而不是普通视频？因为MCI老人的工作记忆下降，普通教程看完就忘，而翻翻书用故事情境、多模态刺激来帮助记忆留存。第三个问题关于Vivifrail的六级分级，从A级失能者到D级健康者，依据是SPPB评分和步行速度。在社区场景中，护士如何快速完成这些评估？第四个问题请大家换位思考：一位独居的MCI老人，没有家属陪同，自己也不太会用智能手机，你作为社区护士，第一步该做什么？是先教他用小程序，还是先做评估，或者先联系社区支持？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这四个问题，是案例二最核心的批判性思考。第五个问题：AI给老人的动作打了0.6分，显示"及格"，这个分数对MCI老人到底意味着什么？是动作真的不到位，还是老人身体能力受限？一个低分会不会反而打击老人的运动信心？第六个问题，MediaPose加DTW的技术组合，能准确评估老人的动作吗？老人动作变形、摄像头角度不对、光线不好，都可能导致AI误判。这时候谁来兜底？护士的专业判断如何和AI评分结合？第七个问题直指伦理：人脸识别登录、摄像头全程跟练、运动数据上传云端，MCI老人的知情同意怎么做？他们的同意能力如何评估？家属代签的边界在哪里？最后一个问题最关键：如果把AI动作识别全部砍掉，只保留翻翻书的视频指导功能，这个产品的核心价值还剩什么？我希望大家思考：对MCI老人来说，到底是"被AI精准打分"更重要，还是"有人陪伴、有故事可看、有社区可分享"更重要。技术永远是手段，人的需求才是目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7ED">
                <a:alpha val="100000"/>
              </a:srgbClr>
            </a:gs>
            <a:gs pos="60000">
              <a:srgbClr val="FFFFFF">
                <a:alpha val="100000"/>
              </a:srgbClr>
            </a:gs>
            <a:gs pos="100000">
              <a:srgbClr val="FEF3C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82600"/>
            <a:ext cx="1651000" cy="355600"/>
          </a:xfrm>
          <a:prstGeom prst="roundRect">
            <a:avLst/>
          </a:prstGeom>
          <a:solidFill>
            <a:srgbClr val="EA580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案例导入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9398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Vivifrail运动"翻翻书"——MCI老人AI小程序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73200"/>
            <a:ext cx="1016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当AI遇上认知障碍老人，一本会动的"翻翻书"如何破解居家运动依从性难题？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98500" y="1968500"/>
            <a:ext cx="3429000" cy="3810000"/>
          </a:xfrm>
          <a:prstGeom prst="roundRect">
            <a:avLst>
              <a:gd name="adj" fmla="val 518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698500" y="1968500"/>
            <a:ext cx="3429000" cy="76200"/>
          </a:xfrm>
          <a:prstGeom prst="roundRect">
            <a:avLst>
              <a:gd name="adj" fmla="val 50000"/>
            </a:avLst>
          </a:prstGeom>
          <a:solidFill>
            <a:srgbClr val="EA580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2606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952500" y="2844800"/>
            <a:ext cx="2921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翻翻书理念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327400"/>
            <a:ext cx="2921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A58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数字叙事 · 读·讲·分享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37084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借鉴立体翻翻书"以图示意、易学易会"的绘本风格，用故事情境引导MCI老人：读运动故事（示范）→讲运动故事（跟练）→分享运动故事（社区互动）。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81500" y="1968500"/>
            <a:ext cx="3429000" cy="3810000"/>
          </a:xfrm>
          <a:prstGeom prst="roundRect">
            <a:avLst>
              <a:gd name="adj" fmla="val 518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381500" y="1968500"/>
            <a:ext cx="3429000" cy="76200"/>
          </a:xfrm>
          <a:prstGeom prst="roundRect">
            <a:avLst>
              <a:gd name="adj" fmla="val 50000"/>
            </a:avLst>
          </a:prstGeom>
          <a:solidFill>
            <a:srgbClr val="EA580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22606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635500" y="2844800"/>
            <a:ext cx="2921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AI跟练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635500" y="33274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A58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姿态估计·动作识别·DTW评估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635500" y="37084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MediaPose提取33个骨骼关键点，DTW算法实时匹配标准动作，生成相似度评级（完美/良好/及格/不及格），让老人即时知道动作是否到位。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64500" y="1968500"/>
            <a:ext cx="3429000" cy="3810000"/>
          </a:xfrm>
          <a:prstGeom prst="roundRect">
            <a:avLst>
              <a:gd name="adj" fmla="val 5185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064500" y="1968500"/>
            <a:ext cx="3429000" cy="76200"/>
          </a:xfrm>
          <a:prstGeom prst="roundRect">
            <a:avLst>
              <a:gd name="adj" fmla="val 50000"/>
            </a:avLst>
          </a:prstGeom>
          <a:solidFill>
            <a:srgbClr val="EA580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8500" y="2260600"/>
            <a:ext cx="457200" cy="4572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318500" y="2844800"/>
            <a:ext cx="2921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适老设计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18500" y="33274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EA58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橙色大按钮·语音播报·多模态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318500" y="37084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橙色主色调（老人最偏好）、字号≥20pt、人脸识别登录、"运动口哨"语音引导、视觉+听觉+运动觉三重刺激，降低认知负荷。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60325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9CA3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案例来源：大学生创新训练项目 · Vivifrail多组分运动 · 目标人群：轻度认知障碍（MCI）老人 · 运动分级：A/B/B+/C/C+/D六级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7ED">
                <a:alpha val="100000"/>
              </a:srgbClr>
            </a:gs>
            <a:gs pos="60000">
              <a:srgbClr val="FFFFFF">
                <a:alpha val="100000"/>
              </a:srgbClr>
            </a:gs>
            <a:gs pos="100000">
              <a:srgbClr val="FEF3C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82600"/>
            <a:ext cx="1905000" cy="355600"/>
          </a:xfrm>
          <a:prstGeom prst="roundRect">
            <a:avLst/>
          </a:prstGeom>
          <a:solidFill>
            <a:srgbClr val="EA580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导读上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939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看见困境 · 理解设计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732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从MCI老人的运动困境到"翻翻书"的设计逻辑，四层追问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98500" y="1968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184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16500" y="2286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现象层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870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MCI老人运动依从性差，是"不想动"还是"不会动"？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581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思考：认知下降、慢性病、缺乏指导、社交孤立——哪个是主因？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159500" y="1968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2184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477500" y="2286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方法层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13500" y="2870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为什么用"翻翻书"做运动指导，而不是普通视频教程？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13500" y="3581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思考：数字叙事、故事情境对认知障碍老人的记忆留存有何不同？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98500" y="4381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952500" y="4597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Q3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16500" y="4699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方法层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52500" y="5283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Vivifrail六级分级（A到D），护士如何快速判断用哪一级？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52500" y="5994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思考：SPPB评分和步行速度测试，在社区居家场景中如何简便实施？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159500" y="4381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413500" y="4597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Q4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477500" y="4699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迁移层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13500" y="5283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如果你是社区护士，如何帮独居MCI老人启动居家运动？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413500" y="5994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思考：没有家属陪同、不会用智能手机，第一步该做什么？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7ED">
                <a:alpha val="100000"/>
              </a:srgbClr>
            </a:gs>
            <a:gs pos="60000">
              <a:srgbClr val="FFFFFF">
                <a:alpha val="100000"/>
              </a:srgbClr>
            </a:gs>
            <a:gs pos="100000">
              <a:srgbClr val="FEF3C7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482600"/>
            <a:ext cx="1905000" cy="355600"/>
          </a:xfrm>
          <a:prstGeom prst="roundRect">
            <a:avLst/>
          </a:prstGeom>
          <a:solidFill>
            <a:srgbClr val="EA580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导读下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62000" y="939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审视技术 · 回归需求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732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从AI评分到知情同意，四层追问帮你守住技术边界与伦理底线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98500" y="1968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184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Q5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16500" y="2286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2870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AI评分0.6"及格"，这个分数对MCI老人意味着什么？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3581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思考：相似度0.6是动作不到位，还是老人能力受限？评分会打击信心吗？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159500" y="1968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2184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Q6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0477500" y="2286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13500" y="2870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MediaPose+DTW能准确评估老人动作吗？谁来兜底？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13500" y="3581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思考：摄像头角度差、老人动作变形，AI误判时护士如何介入？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98500" y="4381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952500" y="4597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Q7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16500" y="4699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伦理层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52500" y="5283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人脸识别+摄像头跟练+数据上传，知情同意怎么做？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52500" y="5994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思考：MCI老人的同意能力如何评估？家属代签的边界在哪里？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159500" y="4381500"/>
            <a:ext cx="5334000" cy="2184400"/>
          </a:xfrm>
          <a:prstGeom prst="roundRect">
            <a:avLst>
              <a:gd name="adj" fmla="val 813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ED7AA">
                <a:alpha val="100000"/>
              </a:srgbClr>
            </a:solidFill>
            <a:prstDash val="solid"/>
            <a:round/>
          </a:ln>
          <a:effectLst>
            <a:outerShdw blurRad="177800" dist="50800" dir="2700000" algn="tl">
              <a:srgbClr val="000000">
                <a:alpha val="6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413500" y="4597400"/>
            <a:ext cx="558800" cy="558800"/>
          </a:xfrm>
          <a:prstGeom prst="ellipse">
            <a:avLst/>
          </a:prstGeom>
          <a:gradFill rotWithShape="1">
            <a:gsLst>
              <a:gs pos="0">
                <a:srgbClr val="F97316">
                  <a:alpha val="100000"/>
                </a:srgbClr>
              </a:gs>
              <a:gs pos="100000">
                <a:srgbClr val="EA580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Q8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477500" y="4699000"/>
            <a:ext cx="812800" cy="279400"/>
          </a:xfrm>
          <a:prstGeom prst="roundRect">
            <a:avLst/>
          </a:prstGeom>
          <a:solidFill>
            <a:srgbClr val="FFEDD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创新层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13500" y="5283200"/>
            <a:ext cx="4572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砍掉AI动作识别，只留"翻翻书"视频，核心价值还剩什么？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413500" y="5994400"/>
            <a:ext cx="457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思考：对MCI老人而言，是"被AI打分"重要，还是"有人陪练"重要？</a:t>
            </a:r>
            <a:endParaRPr lang="en-US" sz="1100"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983</Words>
  <Application>WPS 演示</Application>
  <PresentationFormat/>
  <Paragraphs>102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12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洋葱会不会开花</cp:lastModifiedBy>
  <cp:revision>1</cp:revision>
  <dcterms:created xsi:type="dcterms:W3CDTF">2026-09-17T14:04:57Z</dcterms:created>
  <dcterms:modified xsi:type="dcterms:W3CDTF">2026-09-17T14:04:57Z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{"Label":"1","ContentProducer":"001191110102MACQD9K64010000","ProduceID":"7686504682588244928","ReservedCode1":"","ContentPropagator":"","PropagateID":"","ReservedCode2":""}</vt:lpwstr>
  </property>
  <property fmtid="{D5CDD505-2E9C-101B-9397-08002B2CF9AE}" pid="3" name="ICV">
    <vt:lpwstr>CFD03FBBFC324285A70A5C87A33AF648_13</vt:lpwstr>
  </property>
  <property fmtid="{D5CDD505-2E9C-101B-9397-08002B2CF9AE}" pid="4" name="KSOProductBuildVer">
    <vt:lpwstr>2052-12.1.0.28505</vt:lpwstr>
  </property>
</Properties>
</file>